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259" r:id="rId2"/>
    <p:sldId id="323" r:id="rId3"/>
    <p:sldId id="302" r:id="rId4"/>
    <p:sldId id="340" r:id="rId5"/>
    <p:sldId id="375" r:id="rId6"/>
    <p:sldId id="376" r:id="rId7"/>
    <p:sldId id="377" r:id="rId8"/>
    <p:sldId id="378" r:id="rId9"/>
    <p:sldId id="367" r:id="rId10"/>
    <p:sldId id="379" r:id="rId11"/>
    <p:sldId id="380" r:id="rId12"/>
    <p:sldId id="381" r:id="rId13"/>
    <p:sldId id="382" r:id="rId14"/>
    <p:sldId id="344" r:id="rId15"/>
    <p:sldId id="383" r:id="rId16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Fira Sans Book" panose="020B0503050000020004" pitchFamily="34" charset="0"/>
      <p:regular r:id="rId23"/>
      <p: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E6"/>
    <a:srgbClr val="EB811B"/>
    <a:srgbClr val="006FBA"/>
    <a:srgbClr val="FFFFFF"/>
    <a:srgbClr val="D0CECE"/>
    <a:srgbClr val="00A499"/>
    <a:srgbClr val="D8E9DF"/>
    <a:srgbClr val="4472C4"/>
    <a:srgbClr val="004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9" autoAdjust="0"/>
    <p:restoredTop sz="80733" autoAdjust="0"/>
  </p:normalViewPr>
  <p:slideViewPr>
    <p:cSldViewPr snapToGrid="0">
      <p:cViewPr varScale="1">
        <p:scale>
          <a:sx n="79" d="100"/>
          <a:sy n="79" d="100"/>
        </p:scale>
        <p:origin x="36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914" y="6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0C1D309-55E9-462F-998C-6C03EDBEFB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83DC36-CCA5-45D8-AF96-690A95BB1A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20891-CB36-42FB-BB5D-8EE4ADC66E4F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50EC3-8129-40CC-B439-3905CA26083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9AE8D-F542-4953-A687-62FD88770DF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67ED35-6413-40EA-AE76-96AC74A5A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3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9F8B74-031D-499D-81FD-AF72FF017BD3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EF932-75D1-476C-8DA0-DF5E5F493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4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283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what do we associate with digital transformation/DSM?</a:t>
            </a:r>
          </a:p>
          <a:p>
            <a:pPr marL="171450" indent="-171450">
              <a:buFontTx/>
              <a:buChar char="-"/>
            </a:pPr>
            <a:r>
              <a:rPr lang="en-US" dirty="0"/>
              <a:t>Is that all new? Is this change the first?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24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579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what do we associate with digital transformation/DSM?</a:t>
            </a:r>
          </a:p>
          <a:p>
            <a:pPr marL="171450" indent="-171450">
              <a:buFontTx/>
              <a:buChar char="-"/>
            </a:pPr>
            <a:r>
              <a:rPr lang="en-US" dirty="0"/>
              <a:t>Is that all new? Is this change the first?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183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Oracle OpenWorld conference, 09/2019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 According to Oracle, the computer includes 49 3D-printed Raspberry Pi holders, five racks, 22 network switches, 18 USB power supplies, a whole lot of network and power cables, and 1024 Raspberry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 box inspired by a certain British Police Box that may or may not be bigger on the inside.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ARCHER (Advanced Research Computing High End Resource)</a:t>
            </a:r>
            <a:r>
              <a:rPr lang="en-US" dirty="0"/>
              <a:t>, UK National Supercomputer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32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what do we associate with digital transformation/DSM?</a:t>
            </a:r>
          </a:p>
          <a:p>
            <a:pPr marL="171450" indent="-171450">
              <a:buFontTx/>
              <a:buChar char="-"/>
            </a:pPr>
            <a:r>
              <a:rPr lang="en-US" dirty="0"/>
              <a:t>Is that all new? Is this change the first?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428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7BB8A-D810-41E7-8D4E-E2EB633F99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12FD64-9B58-4ABB-8584-94C317A17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58203-4C78-4FC5-93B7-39174C121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A976B-B733-4B59-B7AA-F34E50F3C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020E7-8DAB-4669-819E-08DEF6A4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16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178CF-E7DC-47A0-AF29-1285CEE92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6F3572-6931-44D3-8938-5BCF12B96E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A1455-24E4-49C8-A990-D28A294FA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22B45-F0CA-483F-93E5-9A7454728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ED411-DF9F-49CE-B98D-4453D5DB3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5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88E28D-DA4B-4A94-8F3E-8C41DA144B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37F373-0DB3-4EB1-B863-07A8E71489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DA661-5310-4746-AB0A-6835E2C81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4B654-C175-48B1-9CAA-7BEC460AE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ECB12-D7CD-4856-8A8C-C17D3B227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1958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95BEC-8DC8-42C7-98C5-2EB693320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5D193-6F81-47A7-A445-6C4C2C428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0EC0D-E2DD-4BD6-AAB7-57C14A382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1314A-19D7-4F05-A2D3-1ADB7903A535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C6804-CFA7-470E-936C-F323B491F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47F48-A41D-4AFE-991E-91591FFCC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5ED77-B299-4C15-97A4-C66DB4D93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80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59E30-9D4D-44C7-97F9-B8BC0AAB2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827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0375-BFA4-4A7B-AF30-B3DC79E3E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Fira Sans Book" panose="020B0503050000020004" pitchFamily="34" charset="0"/>
              </a:defRPr>
            </a:lvl1pPr>
            <a:lvl2pPr>
              <a:defRPr baseline="0">
                <a:latin typeface="Fira Sans Book" panose="020B0503050000020004" pitchFamily="34" charset="0"/>
              </a:defRPr>
            </a:lvl2pPr>
            <a:lvl3pPr>
              <a:defRPr baseline="0">
                <a:latin typeface="Fira Sans Book" panose="020B0503050000020004" pitchFamily="34" charset="0"/>
              </a:defRPr>
            </a:lvl3pPr>
            <a:lvl4pPr>
              <a:defRPr baseline="0">
                <a:latin typeface="Fira Sans Book" panose="020B0503050000020004" pitchFamily="34" charset="0"/>
              </a:defRPr>
            </a:lvl4pPr>
            <a:lvl5pPr>
              <a:defRPr baseline="0">
                <a:latin typeface="Fira Sans Book" panose="020B05030500000200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53907-0DED-48DC-8CDC-C9463AC58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B2619-4806-4E22-B631-7B66B80F0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4E1F4-C899-41CF-A8C6-22D4254D3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8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06F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D45A4-0A94-4E76-973C-2CBAA26B1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482326-28DD-4909-BD63-347C64403D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35E0C-DF56-4AD4-8743-506C108E5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4803F-2318-464D-B9C1-82AE28D01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F0C43-FBF6-4643-A3BC-8E19CE5A2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22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1F2F-B891-4452-8A75-13D5BD64E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AA7BB-5E3C-417B-8EA7-06B3B22926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20598-D652-4A3C-BC73-8D232909C3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81C844-7659-4C66-A4FA-A093971E8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14A307-1D5B-4639-A9F9-26C814B71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DE65E-41A6-4BDB-B021-B62E73EC5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56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9960C-7E48-47EE-9E81-D2B3540A2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AAB35-000E-4988-AEB0-EFFFA59AA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AC393-4EA6-45ED-B8A5-ECD716480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4936E6-A4B1-4A26-BC85-FB486ED103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C07AA0-8B8F-4C71-80A6-7A4938099E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598830-88BA-4968-8225-4A152979B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5BDB88-E3D1-4F59-9929-233CFBB13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708D7D-9AC3-4357-BFA2-A95F91F0C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805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FB87C-F525-4A1D-9581-9CAB28ADC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D0DF9A-6F4F-49FA-89E0-D9DA1745C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BF57C1-F6B1-4312-AC14-D263B1BE0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DE8699-D5B8-4B4C-993A-23A02E610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0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345C9B-93D2-41A5-A3FC-5FDF5A15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BE02E2-1CE2-4CB3-92BD-33EF62F5B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3705D-C980-4558-A655-C52DD0CBF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6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ED01E-60CA-4698-B3A7-D2E85FC13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AC31A-88F6-4F1F-B49E-488C802FF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5E67C-798F-4E1C-A7C3-D0B66E96CE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E05ECF-E364-4212-ADFE-5953AFCF6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B90466-0ECA-4846-BEE0-D4A9BEF62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91A9A6-D7A7-449C-994D-BF7683E2B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118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9C35-813E-44E4-AE18-3608AB3E6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1FE2E-5C84-4BB2-9F45-B4794F22EA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77074A-308C-4B30-9171-58BD9DD201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0C6EF9-30FD-4D00-A7E1-F3D092414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51DEA0-C9EC-4BF0-BAE9-10A7C5133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4409F-9947-414F-9036-4E64E7732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77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F13E4B-C58D-49D1-B118-A23BC06A4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3285D-1004-467A-878C-6F85EDD8B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1CC7-BC6B-4B74-8B6E-F033FCAB65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172AC6-8724-4A85-B510-93FEE1FC801D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7FFEE-1D8C-4047-BCB2-6C9C0261B6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4C9D1-01F1-4DFE-9606-57B6E1AD0F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70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5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EB811B"/>
          </a:solidFill>
          <a:latin typeface="Fira Sans Book" panose="020B0503050000020004" pitchFamily="34" charset="0"/>
          <a:ea typeface="Fira Sans Book" panose="020B05030500000200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E4719E0-5B26-424B-99FE-28BEE15BFB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4"/>
          <a:stretch/>
        </p:blipFill>
        <p:spPr bwMode="auto">
          <a:xfrm>
            <a:off x="0" y="0"/>
            <a:ext cx="12192000" cy="687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F41991-CBFD-4181-9547-D1AC45332C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16449" y="3183581"/>
            <a:ext cx="4343977" cy="183405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Parallel </a:t>
            </a:r>
            <a:r>
              <a:rPr lang="en-US" sz="40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Distributed </a:t>
            </a:r>
            <a:r>
              <a:rPr lang="en-US" sz="4000" dirty="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Systems /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00F6B4-17F2-491F-846B-4816627E4E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51238" y="5414377"/>
            <a:ext cx="3410416" cy="98168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Pavel Krömer, </a:t>
            </a:r>
            <a:b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Dept. of Computer Science, </a:t>
            </a:r>
            <a:b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VSB – Technical University of Ostrava</a:t>
            </a:r>
          </a:p>
        </p:txBody>
      </p:sp>
      <p:cxnSp>
        <p:nvCxnSpPr>
          <p:cNvPr id="2053" name="Straight Connector 7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ED5BF85-0D89-4466-A593-4C4EE9991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382" y="5177184"/>
            <a:ext cx="755871" cy="109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65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051043-C52C-4B47-82FA-E5A4B20EE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cluster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222264-AE78-4CC0-B2DE-BB74B941E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dirty="0">
                <a:solidFill>
                  <a:srgbClr val="EB811B"/>
                </a:solidFill>
              </a:rPr>
              <a:t>very </a:t>
            </a:r>
            <a:r>
              <a:rPr lang="en-US" dirty="0"/>
              <a:t>broad category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7D79FD5-5054-4BDB-A126-D18550E2D762}"/>
              </a:ext>
            </a:extLst>
          </p:cNvPr>
          <p:cNvGrpSpPr/>
          <p:nvPr/>
        </p:nvGrpSpPr>
        <p:grpSpPr>
          <a:xfrm>
            <a:off x="0" y="2560910"/>
            <a:ext cx="4315146" cy="3869388"/>
            <a:chOff x="0" y="2560910"/>
            <a:chExt cx="4315146" cy="386938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C95362F-3ED2-487D-82BD-64BF8AB460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62" r="5160"/>
            <a:stretch/>
          </p:blipFill>
          <p:spPr bwMode="auto">
            <a:xfrm>
              <a:off x="0" y="2560910"/>
              <a:ext cx="4315146" cy="3486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1BF106C-DF70-40B4-9FD3-4CD46E188841}"/>
                </a:ext>
              </a:extLst>
            </p:cNvPr>
            <p:cNvSpPr txBox="1"/>
            <p:nvPr/>
          </p:nvSpPr>
          <p:spPr>
            <a:xfrm>
              <a:off x="649705" y="6060966"/>
              <a:ext cx="2983832" cy="369332"/>
            </a:xfrm>
            <a:prstGeom prst="rect">
              <a:avLst/>
            </a:prstGeom>
            <a:solidFill>
              <a:srgbClr val="006FBA">
                <a:alpha val="50196"/>
              </a:srgbClr>
            </a:solidFill>
            <a:ln>
              <a:solidFill>
                <a:srgbClr val="006FBA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Mini-Wulf – 6x PC w. FreeBSD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194CB2-EFA9-458B-BDFE-6952B62E9DAA}"/>
              </a:ext>
            </a:extLst>
          </p:cNvPr>
          <p:cNvGrpSpPr/>
          <p:nvPr/>
        </p:nvGrpSpPr>
        <p:grpSpPr>
          <a:xfrm>
            <a:off x="4315146" y="2560910"/>
            <a:ext cx="3409957" cy="3869388"/>
            <a:chOff x="4315146" y="2560910"/>
            <a:chExt cx="3409957" cy="386938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9E5E266D-49BC-4798-8E1D-337E77F992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97" r="10078"/>
            <a:stretch/>
          </p:blipFill>
          <p:spPr bwMode="auto">
            <a:xfrm>
              <a:off x="4315146" y="2560910"/>
              <a:ext cx="3409957" cy="3486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4C3E81-27CB-4674-AED3-2852D5AA85CC}"/>
                </a:ext>
              </a:extLst>
            </p:cNvPr>
            <p:cNvSpPr txBox="1"/>
            <p:nvPr/>
          </p:nvSpPr>
          <p:spPr>
            <a:xfrm>
              <a:off x="4471737" y="6060966"/>
              <a:ext cx="2983832" cy="369332"/>
            </a:xfrm>
            <a:prstGeom prst="rect">
              <a:avLst/>
            </a:prstGeom>
            <a:solidFill>
              <a:srgbClr val="006FBA">
                <a:alpha val="50196"/>
              </a:srgbClr>
            </a:solidFill>
            <a:ln>
              <a:solidFill>
                <a:srgbClr val="006FBA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1024xRPi - </a:t>
              </a:r>
              <a:r>
                <a:rPr lang="en-US" dirty="0" err="1"/>
                <a:t>RasPi</a:t>
              </a:r>
              <a:r>
                <a:rPr lang="en-US" dirty="0"/>
                <a:t> </a:t>
              </a:r>
              <a:r>
                <a:rPr lang="en-US" dirty="0" err="1"/>
                <a:t>Supercomp</a:t>
              </a:r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4C76993-B532-46A2-ADE2-4361D12574CB}"/>
              </a:ext>
            </a:extLst>
          </p:cNvPr>
          <p:cNvGrpSpPr/>
          <p:nvPr/>
        </p:nvGrpSpPr>
        <p:grpSpPr>
          <a:xfrm>
            <a:off x="7705596" y="2560910"/>
            <a:ext cx="5242137" cy="4148331"/>
            <a:chOff x="7705596" y="2560910"/>
            <a:chExt cx="5242137" cy="41483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0FB9909-5122-4745-B55E-846BBE793E79}"/>
                </a:ext>
              </a:extLst>
            </p:cNvPr>
            <p:cNvSpPr txBox="1"/>
            <p:nvPr/>
          </p:nvSpPr>
          <p:spPr>
            <a:xfrm>
              <a:off x="8558463" y="6062910"/>
              <a:ext cx="2983832" cy="646331"/>
            </a:xfrm>
            <a:prstGeom prst="rect">
              <a:avLst/>
            </a:prstGeom>
            <a:solidFill>
              <a:srgbClr val="006FBA">
                <a:alpha val="50196"/>
              </a:srgbClr>
            </a:solidFill>
            <a:ln>
              <a:solidFill>
                <a:srgbClr val="006FBA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Archer – A UK National Resource Cray XC30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1F6808EF-FA22-4AC7-A6C9-B2B5272932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5596" y="2560910"/>
              <a:ext cx="5242137" cy="3486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809005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051043-C52C-4B47-82FA-E5A4B20EE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cluster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222264-AE78-4CC0-B2DE-BB74B941E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19196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A set of loosely or tightly connected compute nodes that work together so that, in many respects, they can be viewed as a single system.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Each node (usually) performs the same task and is controlled by a software scheduler. They operate in a </a:t>
            </a:r>
            <a:r>
              <a:rPr lang="en-US" dirty="0">
                <a:solidFill>
                  <a:srgbClr val="EB811B"/>
                </a:solidFill>
              </a:rPr>
              <a:t>non-interactive </a:t>
            </a:r>
            <a:r>
              <a:rPr lang="en-US" dirty="0"/>
              <a:t>(batch) manner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They (usually) use </a:t>
            </a:r>
            <a:r>
              <a:rPr lang="en-US" dirty="0">
                <a:solidFill>
                  <a:srgbClr val="EB811B"/>
                </a:solidFill>
              </a:rPr>
              <a:t>high-performance networking hardware  </a:t>
            </a:r>
            <a:r>
              <a:rPr lang="en-US" dirty="0"/>
              <a:t>interconnect networks). - 100 Gb Ethernet - Fiber Channel Standard (FCS) - </a:t>
            </a:r>
            <a:r>
              <a:rPr lang="en-US" dirty="0" err="1"/>
              <a:t>Myrinet</a:t>
            </a:r>
            <a:r>
              <a:rPr lang="en-US" dirty="0"/>
              <a:t> (past) - </a:t>
            </a:r>
            <a:r>
              <a:rPr lang="en-US" i="1" dirty="0" err="1"/>
              <a:t>Infiniband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FCC37B-C76E-498C-9DFA-01FA71C82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396" y="1825625"/>
            <a:ext cx="5619196" cy="389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9277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intel cascade lake">
            <a:extLst>
              <a:ext uri="{FF2B5EF4-FFF2-40B4-BE49-F238E27FC236}">
                <a16:creationId xmlns:a16="http://schemas.microsoft.com/office/drawing/2014/main" id="{85913B35-2D72-48D2-A7CA-83436AA46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039" y="0"/>
            <a:ext cx="1347651" cy="180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MD Zen 2 will be at the core of Europe's most powerful supercomputer ">
            <a:extLst>
              <a:ext uri="{FF2B5EF4-FFF2-40B4-BE49-F238E27FC236}">
                <a16:creationId xmlns:a16="http://schemas.microsoft.com/office/drawing/2014/main" id="{23C4020C-2EE8-4959-A03A-BBFFEA06F4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1" r="13990"/>
          <a:stretch/>
        </p:blipFill>
        <p:spPr bwMode="auto">
          <a:xfrm>
            <a:off x="9971690" y="0"/>
            <a:ext cx="2220310" cy="180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051043-C52C-4B47-82FA-E5A4B20EE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node(s)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222264-AE78-4CC0-B2DE-BB74B941E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73" y="1825625"/>
            <a:ext cx="38862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EB811B"/>
                </a:solidFill>
              </a:rPr>
              <a:t>Archer</a:t>
            </a:r>
          </a:p>
          <a:p>
            <a:r>
              <a:rPr lang="en-US" dirty="0"/>
              <a:t>two 2.7 GHz, 12-core E5-2697 v2 (Ivy Bridge) series processors</a:t>
            </a:r>
          </a:p>
          <a:p>
            <a:r>
              <a:rPr lang="en-US" dirty="0"/>
              <a:t>64/128 GB of memory (NUMA </a:t>
            </a:r>
            <a:r>
              <a:rPr lang="en-US" dirty="0" err="1"/>
              <a:t>wrt</a:t>
            </a:r>
            <a:r>
              <a:rPr lang="en-US" dirty="0"/>
              <a:t>. the processors)</a:t>
            </a:r>
          </a:p>
          <a:p>
            <a:r>
              <a:rPr lang="en-US" dirty="0"/>
              <a:t>4544 standard memory nodes (12 groups, 109,056 cores) and 376 high memory nodes (1 group, 9,024 cores) </a:t>
            </a:r>
          </a:p>
          <a:p>
            <a:r>
              <a:rPr lang="en-US" dirty="0"/>
              <a:t>Aries interconnect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E4C78DF-56DF-41F1-AD15-4C8157F96090}"/>
              </a:ext>
            </a:extLst>
          </p:cNvPr>
          <p:cNvSpPr txBox="1">
            <a:spLocks/>
          </p:cNvSpPr>
          <p:nvPr/>
        </p:nvSpPr>
        <p:spPr>
          <a:xfrm>
            <a:off x="4346029" y="1825625"/>
            <a:ext cx="3886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solidFill>
                  <a:srgbClr val="EB811B"/>
                </a:solidFill>
              </a:rPr>
              <a:t>Barbora</a:t>
            </a:r>
            <a:endParaRPr lang="en-US" dirty="0">
              <a:solidFill>
                <a:srgbClr val="EB811B"/>
              </a:solidFill>
            </a:endParaRPr>
          </a:p>
          <a:p>
            <a:r>
              <a:rPr lang="en-US" sz="2600" dirty="0"/>
              <a:t>192x compute node w. 18-core CPU, 192 </a:t>
            </a:r>
            <a:r>
              <a:rPr lang="en-US" sz="2600" dirty="0" err="1"/>
              <a:t>GiB</a:t>
            </a:r>
            <a:r>
              <a:rPr lang="en-US" sz="2600" dirty="0"/>
              <a:t> RAM</a:t>
            </a:r>
          </a:p>
          <a:p>
            <a:r>
              <a:rPr lang="en-US" sz="2600" dirty="0"/>
              <a:t>8x GPU node w. 12-core CPU, 192 </a:t>
            </a:r>
            <a:r>
              <a:rPr lang="en-US" sz="2600" dirty="0" err="1"/>
              <a:t>GiB</a:t>
            </a:r>
            <a:r>
              <a:rPr lang="en-US" sz="2600" dirty="0"/>
              <a:t> RAM, 4x NVIDIA V100</a:t>
            </a:r>
          </a:p>
          <a:p>
            <a:r>
              <a:rPr lang="en-US" sz="2600" dirty="0"/>
              <a:t>1x fat node w. 8x16-core CPU, 6 </a:t>
            </a:r>
            <a:r>
              <a:rPr lang="en-US" sz="2600" dirty="0" err="1"/>
              <a:t>TiB</a:t>
            </a:r>
            <a:r>
              <a:rPr lang="en-US" sz="2600" dirty="0"/>
              <a:t> RAM</a:t>
            </a:r>
          </a:p>
          <a:p>
            <a:r>
              <a:rPr lang="en-US" dirty="0"/>
              <a:t> Mellanox InfiniBand HDR 200 Gbps network</a:t>
            </a:r>
            <a:endParaRPr lang="en-US" sz="2600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CCF1593-CEED-4996-B259-7449D3E431D8}"/>
              </a:ext>
            </a:extLst>
          </p:cNvPr>
          <p:cNvSpPr txBox="1">
            <a:spLocks/>
          </p:cNvSpPr>
          <p:nvPr/>
        </p:nvSpPr>
        <p:spPr>
          <a:xfrm>
            <a:off x="8689427" y="1825625"/>
            <a:ext cx="314259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EB811B"/>
                </a:solidFill>
              </a:rPr>
              <a:t>Archer 2 (2020)</a:t>
            </a:r>
          </a:p>
          <a:p>
            <a:r>
              <a:rPr lang="en-US" sz="2600" dirty="0"/>
              <a:t>Newly contracted to Cray</a:t>
            </a:r>
          </a:p>
          <a:p>
            <a:r>
              <a:rPr lang="en-US" dirty="0"/>
              <a:t>11,696 AMD </a:t>
            </a:r>
            <a:r>
              <a:rPr lang="en-US" dirty="0" err="1"/>
              <a:t>Epyc</a:t>
            </a:r>
            <a:r>
              <a:rPr lang="en-US" dirty="0"/>
              <a:t> Rome CPUs / x 64 cores</a:t>
            </a:r>
          </a:p>
          <a:p>
            <a:r>
              <a:rPr lang="en-US" dirty="0"/>
              <a:t>total of 1.5m threads</a:t>
            </a:r>
          </a:p>
          <a:p>
            <a:r>
              <a:rPr lang="en-US" dirty="0"/>
              <a:t>Europe’s most powerful supercomputer</a:t>
            </a:r>
          </a:p>
          <a:p>
            <a:endParaRPr lang="en-US" sz="2600" dirty="0"/>
          </a:p>
        </p:txBody>
      </p:sp>
      <p:pic>
        <p:nvPicPr>
          <p:cNvPr id="2054" name="Picture 6" descr="Image result for ivy bridge">
            <a:extLst>
              <a:ext uri="{FF2B5EF4-FFF2-40B4-BE49-F238E27FC236}">
                <a16:creationId xmlns:a16="http://schemas.microsoft.com/office/drawing/2014/main" id="{756588B4-616B-4DCB-B579-9346C81F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834" y="-7755"/>
            <a:ext cx="3142593" cy="182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7975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051043-C52C-4B47-82FA-E5A4B20EE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node(s)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222264-AE78-4CC0-B2DE-BB74B941E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73" y="1825625"/>
            <a:ext cx="4163194" cy="28811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EB811B"/>
                </a:solidFill>
              </a:rPr>
              <a:t>Sunway </a:t>
            </a:r>
            <a:r>
              <a:rPr lang="en-US" dirty="0" err="1">
                <a:solidFill>
                  <a:srgbClr val="EB811B"/>
                </a:solidFill>
              </a:rPr>
              <a:t>TaihuLight</a:t>
            </a:r>
            <a:r>
              <a:rPr lang="en-US" dirty="0">
                <a:solidFill>
                  <a:srgbClr val="EB811B"/>
                </a:solidFill>
              </a:rPr>
              <a:t> (2019: #3)</a:t>
            </a:r>
          </a:p>
          <a:p>
            <a:r>
              <a:rPr lang="en-US" dirty="0"/>
              <a:t>40,96 x 64-bit RISC processors (SW26010)</a:t>
            </a:r>
          </a:p>
          <a:p>
            <a:r>
              <a:rPr lang="en-US" dirty="0"/>
              <a:t>Sunway architecture (2006+, based on DEC Alpha)</a:t>
            </a:r>
          </a:p>
          <a:p>
            <a:pPr marL="0" indent="0">
              <a:buNone/>
            </a:pPr>
            <a:endParaRPr lang="en-US" dirty="0">
              <a:solidFill>
                <a:srgbClr val="EB811B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7D5D553-EEAC-467C-AC1C-542E39017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792" y="2600943"/>
            <a:ext cx="4734208" cy="241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BF926D-C3FE-494E-8ACD-CD6793BB5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213" y="5205138"/>
            <a:ext cx="4457214" cy="1373208"/>
          </a:xfrm>
          <a:prstGeom prst="rect">
            <a:avLst/>
          </a:prstGeom>
        </p:spPr>
      </p:pic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00046321-698D-4E08-BB2D-2FF7D890189E}"/>
              </a:ext>
            </a:extLst>
          </p:cNvPr>
          <p:cNvSpPr txBox="1">
            <a:spLocks/>
          </p:cNvSpPr>
          <p:nvPr/>
        </p:nvSpPr>
        <p:spPr>
          <a:xfrm>
            <a:off x="4386640" y="1825625"/>
            <a:ext cx="3124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solidFill>
                  <a:srgbClr val="EB811B"/>
                </a:solidFill>
              </a:rPr>
              <a:t>Fugaku</a:t>
            </a:r>
            <a:r>
              <a:rPr lang="en-US" dirty="0">
                <a:solidFill>
                  <a:srgbClr val="EB811B"/>
                </a:solidFill>
              </a:rPr>
              <a:t> (2021)</a:t>
            </a:r>
          </a:p>
          <a:p>
            <a:pPr>
              <a:buFontTx/>
              <a:buChar char="-"/>
            </a:pPr>
            <a:r>
              <a:rPr lang="en-US" dirty="0"/>
              <a:t>48+2/4 ARM CPU </a:t>
            </a:r>
            <a:br>
              <a:rPr lang="en-US" dirty="0"/>
            </a:br>
            <a:r>
              <a:rPr lang="en-US" dirty="0"/>
              <a:t>by Fujitsu</a:t>
            </a:r>
          </a:p>
          <a:p>
            <a:pPr>
              <a:buFontTx/>
              <a:buChar char="-"/>
            </a:pPr>
            <a:r>
              <a:rPr lang="en-US" dirty="0"/>
              <a:t>Out-of-order execution</a:t>
            </a:r>
          </a:p>
          <a:p>
            <a:pPr>
              <a:buFontTx/>
              <a:buChar char="-"/>
            </a:pPr>
            <a:r>
              <a:rPr lang="en-US" dirty="0"/>
              <a:t>High-performance Arm8.2 CPU for HPC and AI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8545375A-CA4D-4776-9E63-7A53421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81951"/>
            <a:ext cx="4051821" cy="2378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1485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1A15CA7-0BD1-447F-8FAD-D31F643154DA}"/>
              </a:ext>
            </a:extLst>
          </p:cNvPr>
          <p:cNvSpPr txBox="1">
            <a:spLocks/>
          </p:cNvSpPr>
          <p:nvPr/>
        </p:nvSpPr>
        <p:spPr>
          <a:xfrm>
            <a:off x="734255" y="3178252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endParaRPr lang="cs-CZ" sz="4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1412D8-23CB-41C6-9B80-D865CDF7FAC3}"/>
              </a:ext>
            </a:extLst>
          </p:cNvPr>
          <p:cNvSpPr txBox="1">
            <a:spLocks/>
          </p:cNvSpPr>
          <p:nvPr/>
        </p:nvSpPr>
        <p:spPr>
          <a:xfrm>
            <a:off x="902206" y="4243873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endParaRPr lang="cs-CZ" sz="4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CA9A4C-B77E-4650-9BF5-91CAF46CE248}"/>
              </a:ext>
            </a:extLst>
          </p:cNvPr>
          <p:cNvSpPr txBox="1">
            <a:spLocks/>
          </p:cNvSpPr>
          <p:nvPr/>
        </p:nvSpPr>
        <p:spPr>
          <a:xfrm>
            <a:off x="808900" y="2112631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r>
              <a:rPr lang="en-US" sz="4400" dirty="0"/>
              <a:t>Interconnect networks</a:t>
            </a:r>
            <a:endParaRPr lang="cs-CZ" sz="4400" dirty="0"/>
          </a:p>
        </p:txBody>
      </p:sp>
    </p:spTree>
    <p:extLst>
      <p:ext uri="{BB962C8B-B14F-4D97-AF65-F5344CB8AC3E}">
        <p14:creationId xmlns:p14="http://schemas.microsoft.com/office/powerpoint/2010/main" val="1247098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051043-C52C-4B47-82FA-E5A4B20EE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Interconnect networks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222264-AE78-4CC0-B2DE-BB74B941E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Communication backbone of distributed systems. Connect compute (and other) nodes and aim to minimize bottlenecks caused by communication.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static (direct, p2p) vs. dynamic (indirect, switching, routing)</a:t>
            </a:r>
          </a:p>
        </p:txBody>
      </p:sp>
    </p:spTree>
    <p:extLst>
      <p:ext uri="{BB962C8B-B14F-4D97-AF65-F5344CB8AC3E}">
        <p14:creationId xmlns:p14="http://schemas.microsoft.com/office/powerpoint/2010/main" val="49571980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19EE4-26CD-4E9A-AA4E-CF069FC21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Parallel systems with distributed memory</a:t>
            </a:r>
          </a:p>
          <a:p>
            <a:pPr lvl="1"/>
            <a:r>
              <a:rPr lang="en-US" dirty="0"/>
              <a:t>Computer clusters and HPC</a:t>
            </a:r>
          </a:p>
          <a:p>
            <a:pPr lvl="1"/>
            <a:endParaRPr lang="en-US" dirty="0"/>
          </a:p>
          <a:p>
            <a:r>
              <a:rPr lang="en-US" dirty="0"/>
              <a:t>Literature</a:t>
            </a:r>
          </a:p>
          <a:p>
            <a:pPr lvl="1"/>
            <a:r>
              <a:rPr lang="en-US" dirty="0"/>
              <a:t>	C. S. R. PRABHU: GRID AND CLUSTER COMPUTING. PHI Learning Pvt. Ltd., 2008</a:t>
            </a:r>
          </a:p>
        </p:txBody>
      </p:sp>
    </p:spTree>
    <p:extLst>
      <p:ext uri="{BB962C8B-B14F-4D97-AF65-F5344CB8AC3E}">
        <p14:creationId xmlns:p14="http://schemas.microsoft.com/office/powerpoint/2010/main" val="233630404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1A15CA7-0BD1-447F-8FAD-D31F643154DA}"/>
              </a:ext>
            </a:extLst>
          </p:cNvPr>
          <p:cNvSpPr txBox="1">
            <a:spLocks/>
          </p:cNvSpPr>
          <p:nvPr/>
        </p:nvSpPr>
        <p:spPr>
          <a:xfrm>
            <a:off x="734255" y="3178252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endParaRPr lang="cs-CZ" sz="4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1412D8-23CB-41C6-9B80-D865CDF7FAC3}"/>
              </a:ext>
            </a:extLst>
          </p:cNvPr>
          <p:cNvSpPr txBox="1">
            <a:spLocks/>
          </p:cNvSpPr>
          <p:nvPr/>
        </p:nvSpPr>
        <p:spPr>
          <a:xfrm>
            <a:off x="902206" y="4243873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endParaRPr lang="cs-CZ" sz="4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CA9A4C-B77E-4650-9BF5-91CAF46CE248}"/>
              </a:ext>
            </a:extLst>
          </p:cNvPr>
          <p:cNvSpPr txBox="1">
            <a:spLocks/>
          </p:cNvSpPr>
          <p:nvPr/>
        </p:nvSpPr>
        <p:spPr>
          <a:xfrm>
            <a:off x="808900" y="2112631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r>
              <a:rPr lang="en-US" sz="4400" dirty="0"/>
              <a:t>Distributed memory systems</a:t>
            </a:r>
            <a:endParaRPr lang="cs-CZ" sz="4400" dirty="0"/>
          </a:p>
        </p:txBody>
      </p:sp>
    </p:spTree>
    <p:extLst>
      <p:ext uri="{BB962C8B-B14F-4D97-AF65-F5344CB8AC3E}">
        <p14:creationId xmlns:p14="http://schemas.microsoft.com/office/powerpoint/2010/main" val="558023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19EE4-26CD-4E9A-AA4E-CF069FC21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86F189DB-CC44-40DA-8432-784E9CF97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5660" y="0"/>
            <a:ext cx="9844080" cy="6866884"/>
          </a:xfrm>
          <a:prstGeom prst="rect">
            <a:avLst/>
          </a:prstGeom>
          <a:noFill/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74E91D1-0D51-4621-97B9-7F08DC486683}"/>
              </a:ext>
            </a:extLst>
          </p:cNvPr>
          <p:cNvSpPr/>
          <p:nvPr/>
        </p:nvSpPr>
        <p:spPr>
          <a:xfrm>
            <a:off x="1065660" y="2928135"/>
            <a:ext cx="6937909" cy="1109609"/>
          </a:xfrm>
          <a:prstGeom prst="roundRect">
            <a:avLst/>
          </a:prstGeom>
          <a:noFill/>
          <a:ln w="57150">
            <a:solidFill>
              <a:srgbClr val="EB81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EB4A1B9-4316-4012-A628-2C55262A6F9E}"/>
              </a:ext>
            </a:extLst>
          </p:cNvPr>
          <p:cNvSpPr/>
          <p:nvPr/>
        </p:nvSpPr>
        <p:spPr>
          <a:xfrm>
            <a:off x="3240911" y="4413979"/>
            <a:ext cx="5069712" cy="1109609"/>
          </a:xfrm>
          <a:prstGeom prst="roundRect">
            <a:avLst/>
          </a:prstGeom>
          <a:noFill/>
          <a:ln w="57150">
            <a:solidFill>
              <a:srgbClr val="EB81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35A8F32-5C0D-46B6-91CF-E127161C41AF}"/>
              </a:ext>
            </a:extLst>
          </p:cNvPr>
          <p:cNvSpPr/>
          <p:nvPr/>
        </p:nvSpPr>
        <p:spPr>
          <a:xfrm>
            <a:off x="5868476" y="4569396"/>
            <a:ext cx="2357609" cy="853920"/>
          </a:xfrm>
          <a:prstGeom prst="roundRect">
            <a:avLst/>
          </a:prstGeom>
          <a:solidFill>
            <a:srgbClr val="EB811B">
              <a:alpha val="50196"/>
            </a:srgbClr>
          </a:solidFill>
          <a:ln w="57150">
            <a:solidFill>
              <a:srgbClr val="EB81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3295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6EF5E965-BF9B-466F-80BB-7FF6A3022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284786"/>
            <a:ext cx="46101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memory </a:t>
            </a:r>
            <a:br>
              <a:rPr lang="en-US" dirty="0"/>
            </a:br>
            <a:r>
              <a:rPr lang="en-US" dirty="0"/>
              <a:t>systems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56260-FAA1-4590-932F-ED58BC3F2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1685"/>
            <a:ext cx="10515600" cy="458248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Use a communication network to connect inter-processor memory.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Processors have own local memory and memory addresses in one processor do not map to another processor. No global address space exists.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Processors operate independently, local changes do not affect other processors (and their memory). Cache coherency out of question.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IPC (data sharing + synchronization) explicitly defined by program/programmer.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Also </a:t>
            </a:r>
            <a:r>
              <a:rPr lang="en-US" dirty="0">
                <a:solidFill>
                  <a:srgbClr val="EB811B"/>
                </a:solidFill>
              </a:rPr>
              <a:t>loosely coupled systems</a:t>
            </a:r>
          </a:p>
        </p:txBody>
      </p:sp>
    </p:spTree>
    <p:extLst>
      <p:ext uri="{BB962C8B-B14F-4D97-AF65-F5344CB8AC3E}">
        <p14:creationId xmlns:p14="http://schemas.microsoft.com/office/powerpoint/2010/main" val="24194563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6EF5E965-BF9B-466F-80BB-7FF6A3022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284786"/>
            <a:ext cx="46101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memory </a:t>
            </a:r>
            <a:br>
              <a:rPr lang="en-US" dirty="0"/>
            </a:br>
            <a:r>
              <a:rPr lang="en-US" dirty="0"/>
              <a:t>systems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56260-FAA1-4590-932F-ED58BC3F2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Challenging IPC</a:t>
            </a:r>
          </a:p>
          <a:p>
            <a:r>
              <a:rPr lang="en-US" dirty="0"/>
              <a:t>Explicit IPC via message passing</a:t>
            </a:r>
          </a:p>
          <a:p>
            <a:r>
              <a:rPr lang="en-US" dirty="0"/>
              <a:t>Communication usually a significant bottleneck</a:t>
            </a:r>
          </a:p>
          <a:p>
            <a:r>
              <a:rPr lang="en-US" dirty="0"/>
              <a:t>Communication-driven algorithm design and considerations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Advantages</a:t>
            </a:r>
          </a:p>
          <a:p>
            <a:r>
              <a:rPr lang="en-US" dirty="0"/>
              <a:t>Memory scalable with the number of processors</a:t>
            </a:r>
          </a:p>
          <a:p>
            <a:r>
              <a:rPr lang="en-US" dirty="0"/>
              <a:t>Each processor can rapidly access its own memory without interference and without any special overhead </a:t>
            </a:r>
            <a:r>
              <a:rPr lang="en-US" dirty="0" err="1"/>
              <a:t>wrt</a:t>
            </a:r>
            <a:r>
              <a:rPr lang="en-US" dirty="0"/>
              <a:t>. cache coherency</a:t>
            </a:r>
          </a:p>
          <a:p>
            <a:r>
              <a:rPr lang="en-US" dirty="0"/>
              <a:t>Cost effective, can use commodity, off-the-shelf processors and networking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7533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CA3055-B3F4-463E-9134-314891830C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379" b="5975"/>
          <a:stretch/>
        </p:blipFill>
        <p:spPr>
          <a:xfrm>
            <a:off x="6684936" y="5004655"/>
            <a:ext cx="5507064" cy="1853345"/>
          </a:xfrm>
          <a:prstGeom prst="rect">
            <a:avLst/>
          </a:prstGeom>
        </p:spPr>
      </p:pic>
      <p:pic>
        <p:nvPicPr>
          <p:cNvPr id="17410" name="Picture 2">
            <a:extLst>
              <a:ext uri="{FF2B5EF4-FFF2-40B4-BE49-F238E27FC236}">
                <a16:creationId xmlns:a16="http://schemas.microsoft.com/office/drawing/2014/main" id="{6EF5E965-BF9B-466F-80BB-7FF6A3022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284786"/>
            <a:ext cx="46101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memory </a:t>
            </a:r>
            <a:br>
              <a:rPr lang="en-US" dirty="0"/>
            </a:br>
            <a:r>
              <a:rPr lang="en-US" dirty="0"/>
              <a:t>systems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56260-FAA1-4590-932F-ED58BC3F2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Disadvantages</a:t>
            </a:r>
          </a:p>
          <a:p>
            <a:r>
              <a:rPr lang="en-US" dirty="0"/>
              <a:t>Program/programmer responsible for all details associated with data communication between processors</a:t>
            </a:r>
          </a:p>
          <a:p>
            <a:r>
              <a:rPr lang="en-US" dirty="0"/>
              <a:t>Difficult mapping of existing data structures to distributed memory for an </a:t>
            </a:r>
            <a:r>
              <a:rPr lang="en-US" dirty="0">
                <a:solidFill>
                  <a:srgbClr val="EB811B"/>
                </a:solidFill>
              </a:rPr>
              <a:t>efficient execution</a:t>
            </a:r>
          </a:p>
          <a:p>
            <a:r>
              <a:rPr lang="en-US" dirty="0"/>
              <a:t>Non-uniform memory access times - data residing on a remote node takes longer to access than local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553DDDE-612A-4CEF-B3FF-C0860EE2D608}"/>
              </a:ext>
            </a:extLst>
          </p:cNvPr>
          <p:cNvSpPr txBox="1">
            <a:spLocks/>
          </p:cNvSpPr>
          <p:nvPr/>
        </p:nvSpPr>
        <p:spPr>
          <a:xfrm>
            <a:off x="0" y="5004654"/>
            <a:ext cx="6684936" cy="1853345"/>
          </a:xfrm>
          <a:prstGeom prst="rect">
            <a:avLst/>
          </a:prstGeom>
          <a:solidFill>
            <a:srgbClr val="006FBA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Barbora</a:t>
            </a:r>
            <a:b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/>
              <a:t>- 2. 10. 2019, VSB-TUO / IT4Innovations</a:t>
            </a:r>
            <a:br>
              <a:rPr lang="en-US" sz="2200" dirty="0"/>
            </a:br>
            <a:r>
              <a:rPr lang="en-US" sz="2200" dirty="0"/>
              <a:t> - 192x compute node w. 18-core CPU, 192 </a:t>
            </a:r>
            <a:r>
              <a:rPr lang="en-US" sz="2200" dirty="0" err="1"/>
              <a:t>GiB</a:t>
            </a:r>
            <a:r>
              <a:rPr lang="en-US" sz="2200" dirty="0"/>
              <a:t> RAM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/>
              <a:t> - 8x GPU node w. 12-core CPU, 192 </a:t>
            </a:r>
            <a:r>
              <a:rPr lang="en-US" sz="2200" dirty="0" err="1"/>
              <a:t>GiB</a:t>
            </a:r>
            <a:r>
              <a:rPr lang="en-US" sz="2200" dirty="0"/>
              <a:t> RAM, 4x NVIDIA V100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/>
              <a:t> - 1x fat node w. 8x16-core CPU, 6 </a:t>
            </a:r>
            <a:r>
              <a:rPr lang="en-US" sz="2200" dirty="0" err="1"/>
              <a:t>TiB</a:t>
            </a:r>
            <a:r>
              <a:rPr lang="en-US" sz="2200" dirty="0"/>
              <a:t> RAM</a:t>
            </a:r>
          </a:p>
        </p:txBody>
      </p:sp>
    </p:spTree>
    <p:extLst>
      <p:ext uri="{BB962C8B-B14F-4D97-AF65-F5344CB8AC3E}">
        <p14:creationId xmlns:p14="http://schemas.microsoft.com/office/powerpoint/2010/main" val="895644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1A15CA7-0BD1-447F-8FAD-D31F643154DA}"/>
              </a:ext>
            </a:extLst>
          </p:cNvPr>
          <p:cNvSpPr txBox="1">
            <a:spLocks/>
          </p:cNvSpPr>
          <p:nvPr/>
        </p:nvSpPr>
        <p:spPr>
          <a:xfrm>
            <a:off x="734255" y="3178252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endParaRPr lang="cs-CZ" sz="4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1412D8-23CB-41C6-9B80-D865CDF7FAC3}"/>
              </a:ext>
            </a:extLst>
          </p:cNvPr>
          <p:cNvSpPr txBox="1">
            <a:spLocks/>
          </p:cNvSpPr>
          <p:nvPr/>
        </p:nvSpPr>
        <p:spPr>
          <a:xfrm>
            <a:off x="902206" y="4243873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endParaRPr lang="cs-CZ" sz="4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CA9A4C-B77E-4650-9BF5-91CAF46CE248}"/>
              </a:ext>
            </a:extLst>
          </p:cNvPr>
          <p:cNvSpPr txBox="1">
            <a:spLocks/>
          </p:cNvSpPr>
          <p:nvPr/>
        </p:nvSpPr>
        <p:spPr>
          <a:xfrm>
            <a:off x="808900" y="2112631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r>
              <a:rPr lang="en-US" sz="4400" dirty="0"/>
              <a:t>Anatomy of a computer cluster</a:t>
            </a:r>
            <a:endParaRPr lang="cs-CZ" sz="4400" dirty="0"/>
          </a:p>
        </p:txBody>
      </p:sp>
    </p:spTree>
    <p:extLst>
      <p:ext uri="{BB962C8B-B14F-4D97-AF65-F5344CB8AC3E}">
        <p14:creationId xmlns:p14="http://schemas.microsoft.com/office/powerpoint/2010/main" val="255526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051043-C52C-4B47-82FA-E5A4B20EE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cluster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222264-AE78-4CC0-B2DE-BB74B941E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dirty="0">
                <a:solidFill>
                  <a:srgbClr val="EB811B"/>
                </a:solidFill>
              </a:rPr>
              <a:t>computer cluster</a:t>
            </a:r>
            <a:r>
              <a:rPr lang="en-US" dirty="0"/>
              <a:t> is a set of interconnected computers (compute </a:t>
            </a:r>
            <a:r>
              <a:rPr lang="en-US" dirty="0">
                <a:solidFill>
                  <a:srgbClr val="EB811B"/>
                </a:solidFill>
              </a:rPr>
              <a:t>nodes</a:t>
            </a:r>
            <a:r>
              <a:rPr lang="en-US" dirty="0"/>
              <a:t>) that work together as if they were a single </a:t>
            </a:r>
            <a:r>
              <a:rPr lang="en-US" dirty="0">
                <a:solidFill>
                  <a:srgbClr val="EB811B"/>
                </a:solidFill>
              </a:rPr>
              <a:t>orchestrated</a:t>
            </a:r>
            <a:r>
              <a:rPr lang="en-US" dirty="0"/>
              <a:t> resource.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Each </a:t>
            </a:r>
            <a:r>
              <a:rPr lang="en-US" dirty="0">
                <a:solidFill>
                  <a:srgbClr val="EB811B"/>
                </a:solidFill>
              </a:rPr>
              <a:t>node </a:t>
            </a:r>
            <a:r>
              <a:rPr lang="en-US" dirty="0"/>
              <a:t>has its own OS and software stack and the cluster operation is achieved through additional software (middleware, communication, scheduling, etc.)</a:t>
            </a:r>
          </a:p>
        </p:txBody>
      </p:sp>
    </p:spTree>
    <p:extLst>
      <p:ext uri="{BB962C8B-B14F-4D97-AF65-F5344CB8AC3E}">
        <p14:creationId xmlns:p14="http://schemas.microsoft.com/office/powerpoint/2010/main" val="33203525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3682</TotalTime>
  <Words>835</Words>
  <Application>Microsoft Office PowerPoint</Application>
  <PresentationFormat>Widescreen</PresentationFormat>
  <Paragraphs>99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Fira Sans Book</vt:lpstr>
      <vt:lpstr>Arial</vt:lpstr>
      <vt:lpstr>Calibri</vt:lpstr>
      <vt:lpstr>Custom Design</vt:lpstr>
      <vt:lpstr>Parallel and Distributed Systems / 5</vt:lpstr>
      <vt:lpstr>Agenda</vt:lpstr>
      <vt:lpstr>PowerPoint Presentation</vt:lpstr>
      <vt:lpstr>PowerPoint Presentation</vt:lpstr>
      <vt:lpstr>Distributed memory  systems</vt:lpstr>
      <vt:lpstr>Distributed memory  systems</vt:lpstr>
      <vt:lpstr>Distributed memory  systems</vt:lpstr>
      <vt:lpstr>PowerPoint Presentation</vt:lpstr>
      <vt:lpstr>Computer cluster</vt:lpstr>
      <vt:lpstr>Computer cluster</vt:lpstr>
      <vt:lpstr>Computer cluster</vt:lpstr>
      <vt:lpstr>Compute node(s)</vt:lpstr>
      <vt:lpstr>Compute node(s)</vt:lpstr>
      <vt:lpstr>PowerPoint Presentation</vt:lpstr>
      <vt:lpstr>Interconnect networks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Parallel Algorithms I / 1</dc:title>
  <dc:creator>kro080@vsb.cz</dc:creator>
  <cp:lastModifiedBy>kro080@vsb.cz</cp:lastModifiedBy>
  <cp:revision>797</cp:revision>
  <dcterms:created xsi:type="dcterms:W3CDTF">2019-09-25T16:59:14Z</dcterms:created>
  <dcterms:modified xsi:type="dcterms:W3CDTF">2021-03-09T13:25:20Z</dcterms:modified>
</cp:coreProperties>
</file>